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9" r:id="rId3"/>
    <p:sldId id="271" r:id="rId4"/>
    <p:sldId id="272" r:id="rId5"/>
    <p:sldId id="275" r:id="rId6"/>
    <p:sldId id="276" r:id="rId7"/>
    <p:sldId id="277" r:id="rId8"/>
    <p:sldId id="278" r:id="rId9"/>
    <p:sldId id="279" r:id="rId10"/>
    <p:sldId id="269" r:id="rId11"/>
    <p:sldId id="258" r:id="rId12"/>
    <p:sldId id="280" r:id="rId13"/>
    <p:sldId id="281" r:id="rId14"/>
    <p:sldId id="282" r:id="rId15"/>
    <p:sldId id="283" r:id="rId16"/>
    <p:sldId id="270" r:id="rId17"/>
    <p:sldId id="274" r:id="rId18"/>
    <p:sldId id="267" r:id="rId19"/>
    <p:sldId id="273" r:id="rId20"/>
    <p:sldId id="284" r:id="rId21"/>
    <p:sldId id="285" r:id="rId22"/>
    <p:sldId id="260" r:id="rId23"/>
    <p:sldId id="287" r:id="rId24"/>
    <p:sldId id="288" r:id="rId25"/>
    <p:sldId id="261" r:id="rId26"/>
    <p:sldId id="289" r:id="rId27"/>
    <p:sldId id="290" r:id="rId28"/>
    <p:sldId id="262" r:id="rId29"/>
    <p:sldId id="291" r:id="rId30"/>
    <p:sldId id="292" r:id="rId31"/>
    <p:sldId id="263" r:id="rId32"/>
    <p:sldId id="293" r:id="rId33"/>
    <p:sldId id="294" r:id="rId34"/>
    <p:sldId id="264" r:id="rId35"/>
    <p:sldId id="295" r:id="rId36"/>
    <p:sldId id="296" r:id="rId37"/>
    <p:sldId id="265" r:id="rId38"/>
    <p:sldId id="266" r:id="rId39"/>
    <p:sldId id="297" r:id="rId40"/>
    <p:sldId id="298" r:id="rId41"/>
    <p:sldId id="299" r:id="rId42"/>
    <p:sldId id="286" r:id="rId4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4660"/>
  </p:normalViewPr>
  <p:slideViewPr>
    <p:cSldViewPr>
      <p:cViewPr varScale="1">
        <p:scale>
          <a:sx n="83" d="100"/>
          <a:sy n="83" d="100"/>
        </p:scale>
        <p:origin x="132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C42C6-C748-4B79-B89F-D2C8D648D7F4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9C4C-EE76-4DD5-A310-708FE3DB64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18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49C4C-EE76-4DD5-A310-708FE3DB64C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39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B4C71EC6-210F-42DE-9C53-41977AD35B3D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visit-belarus.com/ru/festivali-belarus/" TargetMode="External"/><Relationship Id="rId4" Type="http://schemas.openxmlformats.org/officeDocument/2006/relationships/hyperlink" Target="https://www.visit-belarus.com/ru/interesnyje-mesta-minska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visit-belarus.com/ru/mirskij-zamok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543800" cy="1524000"/>
          </a:xfrm>
        </p:spPr>
        <p:txBody>
          <a:bodyPr/>
          <a:lstStyle/>
          <a:p>
            <a:r>
              <a:rPr lang="ru-RU" i="1" u="sng" dirty="0">
                <a:solidFill>
                  <a:schemeClr val="bg1"/>
                </a:solidFill>
                <a:latin typeface="Corbel" panose="020B0503020204020204" pitchFamily="34" charset="0"/>
              </a:rPr>
              <a:t>Замки Беларуси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1600" y="3212976"/>
            <a:ext cx="6858000" cy="3240360"/>
          </a:xfrm>
        </p:spPr>
        <p:txBody>
          <a:bodyPr>
            <a:noAutofit/>
          </a:bodyPr>
          <a:lstStyle/>
          <a:p>
            <a:r>
              <a:rPr lang="ru-RU" sz="2000" b="1" i="1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Замки Беларуси - живые символы истории страны, важные достопримечательности Беларуси, которые непременно стоит посетить туристу. Эти величественные сооружения не только красивы и </a:t>
            </a:r>
            <a:r>
              <a:rPr lang="ru-RU" sz="2000" b="1" i="1" dirty="0" smtClean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уникальны, имеют </a:t>
            </a:r>
            <a:r>
              <a:rPr lang="ru-RU" sz="2000" b="1" i="1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богатую историю, связанную с разными эпохами и событиями</a:t>
            </a:r>
            <a:r>
              <a:rPr lang="ru-RU" sz="2000" b="1" i="1" dirty="0" smtClean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. Но, </a:t>
            </a:r>
            <a:r>
              <a:rPr lang="ru-RU" sz="2000" b="1" i="1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к сожалению, лишь немногие из </a:t>
            </a:r>
            <a:r>
              <a:rPr lang="ru-RU" sz="2000" b="1" i="1" dirty="0" smtClean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замков уцелели </a:t>
            </a:r>
            <a:r>
              <a:rPr lang="ru-RU" sz="2000" b="1" i="1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до наших дней</a:t>
            </a:r>
            <a:r>
              <a:rPr lang="ru-RU" sz="2000" b="1" i="1" dirty="0" smtClean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ru-RU" sz="2000" b="1" i="1" dirty="0" smtClean="0">
              <a:latin typeface="Corbel" panose="020B0503020204020204" pitchFamily="34" charset="0"/>
            </a:endParaRPr>
          </a:p>
          <a:p>
            <a:r>
              <a:rPr lang="ru-RU" sz="2000" b="1" i="1" dirty="0" smtClean="0">
                <a:latin typeface="Corbel" panose="020B0503020204020204" pitchFamily="34" charset="0"/>
              </a:rPr>
              <a:t>Замки </a:t>
            </a:r>
            <a:r>
              <a:rPr lang="ru-RU" sz="2000" b="1" i="1" dirty="0">
                <a:latin typeface="Corbel" panose="020B0503020204020204" pitchFamily="34" charset="0"/>
              </a:rPr>
              <a:t>сооружались в удобных для обороны местах ― на возвышенностях («горные») или в низинах («дольные</a:t>
            </a:r>
            <a:r>
              <a:rPr lang="ru-RU" sz="2000" b="1" i="1" dirty="0" smtClean="0">
                <a:latin typeface="Corbel" panose="020B0503020204020204" pitchFamily="34" charset="0"/>
              </a:rPr>
              <a:t>»).</a:t>
            </a:r>
            <a:endParaRPr lang="ru-RU" sz="2000" b="1" i="1" dirty="0">
              <a:solidFill>
                <a:schemeClr val="accent6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66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100" dirty="0" smtClean="0"/>
              <a:t>Фестиваль в Мирском замке </a:t>
            </a:r>
            <a:r>
              <a:rPr lang="ru-RU" sz="4100" b="1" dirty="0"/>
              <a:t>«</a:t>
            </a:r>
            <a:r>
              <a:rPr lang="ru-RU" sz="4100" b="1" dirty="0" err="1"/>
              <a:t>Mirum</a:t>
            </a:r>
            <a:r>
              <a:rPr lang="ru-RU" sz="4100" b="1" dirty="0"/>
              <a:t> </a:t>
            </a:r>
            <a:r>
              <a:rPr lang="ru-RU" sz="4100" b="1" dirty="0" err="1"/>
              <a:t>Music</a:t>
            </a:r>
            <a:r>
              <a:rPr lang="ru-RU" sz="4100" b="1" dirty="0"/>
              <a:t> </a:t>
            </a:r>
            <a:r>
              <a:rPr lang="ru-RU" sz="4100" b="1" dirty="0" err="1"/>
              <a:t>Festival</a:t>
            </a:r>
            <a:r>
              <a:rPr lang="ru-RU" sz="4100" b="1" dirty="0"/>
              <a:t>»</a:t>
            </a:r>
            <a:r>
              <a:rPr lang="ru-RU" sz="4100" dirty="0"/>
              <a:t> 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269" y="1196752"/>
            <a:ext cx="4420152" cy="2952328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6073" y="1196752"/>
            <a:ext cx="3985251" cy="29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5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5" b="16395"/>
          <a:stretch>
            <a:fillRect/>
          </a:stretch>
        </p:blipFill>
        <p:spPr>
          <a:xfrm>
            <a:off x="774192" y="404664"/>
            <a:ext cx="7543800" cy="2895600"/>
          </a:xfrm>
        </p:spPr>
      </p:pic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683568" y="3861048"/>
            <a:ext cx="7391400" cy="2592288"/>
          </a:xfrm>
        </p:spPr>
        <p:txBody>
          <a:bodyPr>
            <a:normAutofit fontScale="77500" lnSpcReduction="20000"/>
          </a:bodyPr>
          <a:lstStyle/>
          <a:p>
            <a:r>
              <a:rPr lang="ru-RU" sz="2300" b="1" i="1" dirty="0" err="1">
                <a:solidFill>
                  <a:srgbClr val="FF0000"/>
                </a:solidFill>
              </a:rPr>
              <a:t>Несвижский</a:t>
            </a:r>
            <a:r>
              <a:rPr lang="ru-RU" sz="2300" b="1" i="1" dirty="0">
                <a:solidFill>
                  <a:srgbClr val="FF0000"/>
                </a:solidFill>
              </a:rPr>
              <a:t> дворцово-замковый комплекс, </a:t>
            </a:r>
            <a:r>
              <a:rPr lang="ru-RU" sz="2300" b="1" i="1" dirty="0" smtClean="0"/>
              <a:t>недавно </a:t>
            </a:r>
            <a:r>
              <a:rPr lang="ru-RU" sz="2300" b="1" i="1" dirty="0"/>
              <a:t>предстал перед туристами окончательно отреставрированным во всей своей красе.</a:t>
            </a:r>
          </a:p>
          <a:p>
            <a:r>
              <a:rPr lang="ru-RU" sz="2300" b="1" i="1" dirty="0"/>
              <a:t>Замок является объектом Всемирного наследия ЮНЕСКО. Его стоит посетить  еще и потому, что он находится всего лишь в двух часах пути от </a:t>
            </a:r>
            <a:r>
              <a:rPr lang="ru-RU" sz="2300" b="1" i="1" dirty="0">
                <a:hlinkClick r:id="rId4"/>
              </a:rPr>
              <a:t>Минска</a:t>
            </a:r>
            <a:r>
              <a:rPr lang="ru-RU" sz="2300" b="1" i="1" dirty="0"/>
              <a:t>.</a:t>
            </a:r>
          </a:p>
          <a:p>
            <a:r>
              <a:rPr lang="ru-RU" sz="2300" b="1" i="1" dirty="0"/>
              <a:t>На территории замка </a:t>
            </a:r>
            <a:r>
              <a:rPr lang="ru-RU" sz="2300" b="1" i="1" dirty="0" smtClean="0"/>
              <a:t>в </a:t>
            </a:r>
            <a:r>
              <a:rPr lang="ru-RU" sz="2300" b="1" i="1" dirty="0"/>
              <a:t>разное время года активно проводятся различные </a:t>
            </a:r>
            <a:r>
              <a:rPr lang="ru-RU" sz="2300" b="1" i="1" dirty="0">
                <a:hlinkClick r:id="rId5"/>
              </a:rPr>
              <a:t>фестивали</a:t>
            </a:r>
            <a:r>
              <a:rPr lang="ru-RU" sz="2300" b="1" i="1" dirty="0"/>
              <a:t> и вечера музыки. Можно устроить пикник на природе, искупаться, покататься на велосипеде или карете по его паркам: японскому, </a:t>
            </a:r>
            <a:r>
              <a:rPr lang="ru-RU" sz="2300" b="1" i="1" dirty="0" smtClean="0"/>
              <a:t>английскому и </a:t>
            </a:r>
            <a:r>
              <a:rPr lang="ru-RU" sz="2300" b="1" i="1" dirty="0"/>
              <a:t>другим.</a:t>
            </a:r>
          </a:p>
          <a:p>
            <a:endParaRPr lang="ru-RU" dirty="0"/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850392" y="3212976"/>
            <a:ext cx="7391400" cy="8048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                                   </a:t>
            </a:r>
            <a:r>
              <a:rPr lang="ru-RU" sz="3600" b="1" i="1" dirty="0" err="1" smtClean="0"/>
              <a:t>Несвижский</a:t>
            </a:r>
            <a:r>
              <a:rPr lang="ru-RU" sz="3600" b="1" i="1" dirty="0" smtClean="0"/>
              <a:t> замок</a:t>
            </a:r>
          </a:p>
        </p:txBody>
      </p:sp>
    </p:spTree>
    <p:extLst>
      <p:ext uri="{BB962C8B-B14F-4D97-AF65-F5344CB8AC3E}">
        <p14:creationId xmlns:p14="http://schemas.microsoft.com/office/powerpoint/2010/main" val="22281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4664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9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317739" cy="53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64704"/>
            <a:ext cx="3988643" cy="49685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764704"/>
            <a:ext cx="397484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2696"/>
            <a:ext cx="7620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9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Фестиваль </a:t>
            </a:r>
            <a:r>
              <a:rPr lang="ru-RU" sz="2800" dirty="0"/>
              <a:t>исторической реконструкции «</a:t>
            </a:r>
            <a:r>
              <a:rPr lang="ru-RU" sz="2800" dirty="0" err="1"/>
              <a:t>Несвижская</a:t>
            </a:r>
            <a:r>
              <a:rPr lang="ru-RU" sz="2800" dirty="0"/>
              <a:t> фортеция»</a:t>
            </a:r>
            <a:br>
              <a:rPr lang="ru-RU" sz="2800" dirty="0"/>
            </a:br>
            <a:r>
              <a:rPr lang="ru-RU" sz="2800" dirty="0" smtClean="0"/>
              <a:t>в </a:t>
            </a:r>
            <a:r>
              <a:rPr lang="ru-RU" sz="2800" dirty="0" err="1" smtClean="0"/>
              <a:t>Несвижском</a:t>
            </a:r>
            <a:r>
              <a:rPr lang="ru-RU" sz="2800" dirty="0" smtClean="0"/>
              <a:t> замке </a:t>
            </a:r>
            <a:endParaRPr lang="ru-RU" sz="2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520" y="1176396"/>
            <a:ext cx="4346644" cy="2983911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6016" y="1176396"/>
            <a:ext cx="4136857" cy="298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9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3356992"/>
            <a:ext cx="6784848" cy="792088"/>
          </a:xfrm>
        </p:spPr>
        <p:txBody>
          <a:bodyPr>
            <a:normAutofit/>
          </a:bodyPr>
          <a:lstStyle/>
          <a:p>
            <a:r>
              <a:rPr lang="ru-RU" sz="3600" b="1" i="1" dirty="0" smtClean="0"/>
              <a:t>                 Брестская </a:t>
            </a:r>
            <a:r>
              <a:rPr lang="ru-RU" sz="3600" b="1" i="1" dirty="0"/>
              <a:t>крепость</a:t>
            </a: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2" b="21212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3568" y="4077072"/>
            <a:ext cx="7391400" cy="2088232"/>
          </a:xfrm>
        </p:spPr>
        <p:txBody>
          <a:bodyPr>
            <a:normAutofit fontScale="85000" lnSpcReduction="10000"/>
          </a:bodyPr>
          <a:lstStyle/>
          <a:p>
            <a:r>
              <a:rPr lang="ru-RU" b="1" i="1" dirty="0" err="1">
                <a:solidFill>
                  <a:srgbClr val="FF0000"/>
                </a:solidFill>
              </a:rPr>
              <a:t>Бре́стская</a:t>
            </a:r>
            <a:r>
              <a:rPr lang="ru-RU" b="1" i="1" dirty="0">
                <a:solidFill>
                  <a:srgbClr val="FF0000"/>
                </a:solidFill>
              </a:rPr>
              <a:t> </a:t>
            </a:r>
            <a:r>
              <a:rPr lang="ru-RU" b="1" i="1" dirty="0" err="1" smtClean="0">
                <a:solidFill>
                  <a:srgbClr val="FF0000"/>
                </a:solidFill>
              </a:rPr>
              <a:t>кре́пость</a:t>
            </a:r>
            <a:r>
              <a:rPr lang="ru-RU" b="1" i="1" dirty="0" smtClean="0"/>
              <a:t>— </a:t>
            </a:r>
            <a:r>
              <a:rPr lang="ru-RU" b="1" i="1" dirty="0"/>
              <a:t>крепость в черте города </a:t>
            </a:r>
            <a:r>
              <a:rPr lang="ru-RU" b="1" i="1" dirty="0" smtClean="0"/>
              <a:t>Бреста, </a:t>
            </a:r>
            <a:r>
              <a:rPr lang="ru-RU" b="1" i="1" dirty="0"/>
              <a:t>у впадения реки </a:t>
            </a:r>
            <a:r>
              <a:rPr lang="ru-RU" b="1" i="1" dirty="0" err="1"/>
              <a:t>Мухавец</a:t>
            </a:r>
            <a:r>
              <a:rPr lang="ru-RU" b="1" i="1" dirty="0"/>
              <a:t> в Западный </a:t>
            </a:r>
            <a:r>
              <a:rPr lang="ru-RU" b="1" i="1" dirty="0" smtClean="0"/>
              <a:t>Буг.</a:t>
            </a:r>
          </a:p>
          <a:p>
            <a:r>
              <a:rPr lang="ru-RU" b="1" i="1" dirty="0"/>
              <a:t>8 мая 1965 года Брестской крепости присвоено звание крепость-герой. С 1971 года является мемориальным комплексом. Мемориал «Брестская крепость-герой» построен по проектам скульптора Александра Павловича </a:t>
            </a:r>
            <a:r>
              <a:rPr lang="ru-RU" b="1" i="1" dirty="0" err="1"/>
              <a:t>Кибальникова</a:t>
            </a:r>
            <a:r>
              <a:rPr lang="ru-RU" b="1" i="1" dirty="0"/>
              <a:t>. К площади Церемониалов примыкают здание Музея обороны Брестской крепости и руины Белого дворца. Композиционным центром является главный монумент «Мужество», на его обратной стороне размещены рельефные композиции, рассказывающие об отдельных эпизодах героической обороны крепости.</a:t>
            </a:r>
          </a:p>
        </p:txBody>
      </p:sp>
    </p:spTree>
    <p:extLst>
      <p:ext uri="{BB962C8B-B14F-4D97-AF65-F5344CB8AC3E}">
        <p14:creationId xmlns:p14="http://schemas.microsoft.com/office/powerpoint/2010/main" val="3040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20688"/>
            <a:ext cx="7200800" cy="54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4437112"/>
            <a:ext cx="6784848" cy="1728192"/>
          </a:xfrm>
        </p:spPr>
        <p:txBody>
          <a:bodyPr>
            <a:noAutofit/>
          </a:bodyPr>
          <a:lstStyle/>
          <a:p>
            <a:r>
              <a:rPr lang="ru-RU" sz="1800" b="1" i="1" u="sng" dirty="0" smtClean="0">
                <a:latin typeface="+mn-lt"/>
                <a:hlinkClick r:id="rId2"/>
              </a:rPr>
              <a:t>Мирский </a:t>
            </a:r>
            <a:r>
              <a:rPr lang="ru-RU" sz="1800" b="1" i="1" u="sng" dirty="0">
                <a:latin typeface="+mn-lt"/>
                <a:hlinkClick r:id="rId2"/>
              </a:rPr>
              <a:t>замок</a:t>
            </a:r>
            <a:r>
              <a:rPr lang="ru-RU" sz="1800" b="1" i="1" dirty="0">
                <a:latin typeface="+mn-lt"/>
              </a:rPr>
              <a:t> был сооружен в этом местечке в середине 16-го </a:t>
            </a:r>
            <a:r>
              <a:rPr lang="ru-RU" sz="1800" b="1" i="1" dirty="0" err="1">
                <a:latin typeface="+mn-lt"/>
              </a:rPr>
              <a:t>века,однако</a:t>
            </a:r>
            <a:r>
              <a:rPr lang="ru-RU" sz="1800" b="1" i="1" dirty="0">
                <a:latin typeface="+mn-lt"/>
              </a:rPr>
              <a:t> его владельцы постоянно менялись. Старинные стены и аллеи хранят много историй, но сейчас часто используют в качестве декораций для съемок фильмов, чему способствует тот факт, что в конструкции Мирского замка можно увидеть редкое сочетание готики, барокко и ренессанса.</a:t>
            </a:r>
          </a:p>
        </p:txBody>
      </p:sp>
      <p:pic>
        <p:nvPicPr>
          <p:cNvPr id="1026" name="Picture 2" descr="Mir castle, Belarus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4" b="134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ru-RU" sz="3600" b="1" i="1" dirty="0"/>
              <a:t>Мирский замок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33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764704"/>
            <a:ext cx="42291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8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413"/>
            <a:ext cx="6480720" cy="67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8" b="17108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99592" y="3501008"/>
            <a:ext cx="7751440" cy="804862"/>
          </a:xfrm>
        </p:spPr>
        <p:txBody>
          <a:bodyPr>
            <a:noAutofit/>
          </a:bodyPr>
          <a:lstStyle/>
          <a:p>
            <a:r>
              <a:rPr lang="ru-RU" dirty="0" smtClean="0"/>
              <a:t>                                   </a:t>
            </a:r>
            <a:r>
              <a:rPr lang="ru-RU" sz="3600" b="1" i="1" dirty="0" err="1" smtClean="0"/>
              <a:t>Кревский</a:t>
            </a:r>
            <a:r>
              <a:rPr lang="ru-RU" b="1" i="1" dirty="0" smtClean="0"/>
              <a:t> </a:t>
            </a:r>
            <a:r>
              <a:rPr lang="ru-RU" sz="3600" b="1" i="1" dirty="0" smtClean="0"/>
              <a:t>замок</a:t>
            </a:r>
          </a:p>
          <a:p>
            <a:r>
              <a:rPr lang="ru-RU" sz="2000" b="1" i="1" dirty="0" smtClean="0"/>
              <a:t>На </a:t>
            </a:r>
            <a:r>
              <a:rPr lang="ru-RU" sz="2000" b="1" i="1" dirty="0"/>
              <a:t>его территории постоянно проходят разнообразные мероприятия, преимущественно на фольклорную тематику. Сам </a:t>
            </a:r>
            <a:r>
              <a:rPr lang="ru-RU" sz="2000" b="1" i="1" dirty="0" err="1"/>
              <a:t>Кревский</a:t>
            </a:r>
            <a:r>
              <a:rPr lang="ru-RU" sz="2000" b="1" i="1" dirty="0"/>
              <a:t> замок построен князем </a:t>
            </a:r>
            <a:r>
              <a:rPr lang="ru-RU" sz="2000" b="1" i="1" dirty="0" err="1"/>
              <a:t>Гедимином</a:t>
            </a:r>
            <a:r>
              <a:rPr lang="ru-RU" sz="2000" b="1" i="1" dirty="0"/>
              <a:t> из красного кирпича и камня. </a:t>
            </a:r>
            <a:r>
              <a:rPr lang="ru-RU" sz="2000" b="1" i="1" dirty="0" smtClean="0"/>
              <a:t>Сюда </a:t>
            </a:r>
            <a:r>
              <a:rPr lang="ru-RU" sz="2000" b="1" i="1" dirty="0"/>
              <a:t>можно приехать летом с палаткой и </a:t>
            </a:r>
            <a:r>
              <a:rPr lang="ru-RU" sz="2000" b="1" i="1" dirty="0" smtClean="0"/>
              <a:t>прекрасно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178434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04664"/>
            <a:ext cx="8136904" cy="56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48680"/>
            <a:ext cx="7281203" cy="49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99592" y="4293096"/>
            <a:ext cx="6784848" cy="1600200"/>
          </a:xfrm>
        </p:spPr>
        <p:txBody>
          <a:bodyPr>
            <a:noAutofit/>
          </a:bodyPr>
          <a:lstStyle/>
          <a:p>
            <a:r>
              <a:rPr lang="ru-RU" sz="2000" b="1" i="1" dirty="0" smtClean="0">
                <a:latin typeface="+mn-lt"/>
              </a:rPr>
              <a:t>К нашему </a:t>
            </a:r>
            <a:r>
              <a:rPr lang="ru-RU" sz="2000" b="1" i="1" dirty="0">
                <a:latin typeface="+mn-lt"/>
              </a:rPr>
              <a:t>времени сохранились главный и восточный корпуса, а также брама и боковые флигели. На территории дворцового комплекса проходит ежегодный фестиваль «</a:t>
            </a:r>
            <a:r>
              <a:rPr lang="ru-RU" sz="2000" b="1" i="1" dirty="0" err="1">
                <a:latin typeface="+mn-lt"/>
              </a:rPr>
              <a:t>Ружанская</a:t>
            </a:r>
            <a:r>
              <a:rPr lang="ru-RU" sz="2000" b="1" i="1" dirty="0">
                <a:latin typeface="+mn-lt"/>
              </a:rPr>
              <a:t> брама», собирающий тысячи гостей не только с Беларуси, но и со всей Европы</a:t>
            </a:r>
            <a:r>
              <a:rPr lang="ru-RU" sz="2000" dirty="0"/>
              <a:t>.</a:t>
            </a: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1" r="25321"/>
          <a:stretch>
            <a:fillRect/>
          </a:stretch>
        </p:blipFill>
        <p:spPr>
          <a:xfrm>
            <a:off x="755576" y="476672"/>
            <a:ext cx="7543800" cy="2895600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              </a:t>
            </a:r>
            <a:r>
              <a:rPr lang="ru-RU" sz="3600" b="1" i="1" dirty="0" smtClean="0"/>
              <a:t>Дворец </a:t>
            </a:r>
            <a:r>
              <a:rPr lang="ru-RU" sz="3600" b="1" i="1" dirty="0"/>
              <a:t>в Ружанах</a:t>
            </a:r>
          </a:p>
        </p:txBody>
      </p:sp>
    </p:spTree>
    <p:extLst>
      <p:ext uri="{BB962C8B-B14F-4D97-AF65-F5344CB8AC3E}">
        <p14:creationId xmlns:p14="http://schemas.microsoft.com/office/powerpoint/2010/main" val="18719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2696"/>
            <a:ext cx="884628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4664"/>
            <a:ext cx="853294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5" b="15905"/>
          <a:stretch>
            <a:fillRect/>
          </a:stretch>
        </p:blipFill>
        <p:spPr>
          <a:xfrm>
            <a:off x="755576" y="404664"/>
            <a:ext cx="7543800" cy="2895600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55576" y="4077072"/>
            <a:ext cx="7391400" cy="2432822"/>
          </a:xfrm>
        </p:spPr>
        <p:txBody>
          <a:bodyPr>
            <a:noAutofit/>
          </a:bodyPr>
          <a:lstStyle/>
          <a:p>
            <a:r>
              <a:rPr lang="ru-RU" sz="1600" b="1" i="1" dirty="0"/>
              <a:t>В глубинке Беларуси, на берегу Немана, в 150 км от Минска находится </a:t>
            </a:r>
            <a:r>
              <a:rPr lang="ru-RU" sz="1600" b="1" i="1" dirty="0" err="1"/>
              <a:t>Любчанский</a:t>
            </a:r>
            <a:r>
              <a:rPr lang="ru-RU" sz="1600" b="1" i="1" dirty="0"/>
              <a:t> замок. Это место стоит посетить любознательному туристу, который интересуется историей Беларуси и любит живописные пейзажи: вблизи посёлка </a:t>
            </a:r>
            <a:r>
              <a:rPr lang="ru-RU" sz="1600" b="1" i="1" dirty="0" err="1"/>
              <a:t>Любча</a:t>
            </a:r>
            <a:r>
              <a:rPr lang="ru-RU" sz="1600" b="1" i="1" dirty="0"/>
              <a:t> они действительно стоящие. Здесь можно порыбачить и покупаться, насладиться закатами на берегу Немана.</a:t>
            </a:r>
          </a:p>
          <a:p>
            <a:r>
              <a:rPr lang="ru-RU" sz="1600" b="1" i="1" dirty="0" smtClean="0"/>
              <a:t>Сам </a:t>
            </a:r>
            <a:r>
              <a:rPr lang="ru-RU" sz="1600" b="1" i="1" dirty="0"/>
              <a:t>замок был построен во второй половине XVI века, неоднократно разрушался и менял своих владельцев. На данный момент сохранились лишь две башни </a:t>
            </a:r>
            <a:r>
              <a:rPr lang="ru-RU" sz="1600" b="1" i="1" dirty="0" err="1"/>
              <a:t>Любчанского</a:t>
            </a:r>
            <a:r>
              <a:rPr lang="ru-RU" sz="1600" b="1" i="1" dirty="0"/>
              <a:t> замка, силами волонтёров ведется их реконструкция.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699792" y="3426578"/>
            <a:ext cx="40453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i="1" dirty="0" err="1"/>
              <a:t>Любчанский</a:t>
            </a:r>
            <a:r>
              <a:rPr lang="ru-RU" sz="3600" b="1" i="1" dirty="0"/>
              <a:t> замок</a:t>
            </a:r>
          </a:p>
        </p:txBody>
      </p:sp>
    </p:spTree>
    <p:extLst>
      <p:ext uri="{BB962C8B-B14F-4D97-AF65-F5344CB8AC3E}">
        <p14:creationId xmlns:p14="http://schemas.microsoft.com/office/powerpoint/2010/main" val="248592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72"/>
            <a:ext cx="9144000" cy="51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6" y="260648"/>
            <a:ext cx="9108809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04664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3140968"/>
            <a:ext cx="6784848" cy="1080120"/>
          </a:xfrm>
        </p:spPr>
        <p:txBody>
          <a:bodyPr>
            <a:normAutofit/>
          </a:bodyPr>
          <a:lstStyle/>
          <a:p>
            <a:r>
              <a:rPr lang="ru-RU" dirty="0" smtClean="0"/>
              <a:t>            </a:t>
            </a:r>
            <a:r>
              <a:rPr lang="ru-RU" sz="3600" b="1" i="1" dirty="0" smtClean="0">
                <a:latin typeface="+mn-lt"/>
              </a:rPr>
              <a:t>Лидский</a:t>
            </a:r>
            <a:r>
              <a:rPr lang="ru-RU" sz="3600" dirty="0" smtClean="0"/>
              <a:t> </a:t>
            </a:r>
            <a:r>
              <a:rPr lang="ru-RU" sz="3600" b="1" i="1" dirty="0">
                <a:latin typeface="+mn-lt"/>
              </a:rPr>
              <a:t>замок</a:t>
            </a: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4" b="19874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55576" y="4293096"/>
            <a:ext cx="7391400" cy="1296144"/>
          </a:xfrm>
        </p:spPr>
        <p:txBody>
          <a:bodyPr>
            <a:noAutofit/>
          </a:bodyPr>
          <a:lstStyle/>
          <a:p>
            <a:r>
              <a:rPr lang="ru-RU" sz="1600" b="1" i="1" dirty="0"/>
              <a:t>Лидский замок построен в 1323 году по поручению князя </a:t>
            </a:r>
            <a:r>
              <a:rPr lang="ru-RU" sz="1600" b="1" i="1" dirty="0" err="1"/>
              <a:t>Гедимина</a:t>
            </a:r>
            <a:r>
              <a:rPr lang="ru-RU" sz="1600" b="1" i="1" dirty="0"/>
              <a:t> и находится в Гродненской области, в городе Лида. Замок неоднократно разрушался и последние два десятилетия ведутся реставрационные работы по его воссозданию. В летнее время проводятся рыцарские фестивали, планируется открыть музейную экспозицию.</a:t>
            </a:r>
          </a:p>
        </p:txBody>
      </p:sp>
    </p:spTree>
    <p:extLst>
      <p:ext uri="{BB962C8B-B14F-4D97-AF65-F5344CB8AC3E}">
        <p14:creationId xmlns:p14="http://schemas.microsoft.com/office/powerpoint/2010/main" val="22296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7653376" cy="40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8592879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8" b="20178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 </a:t>
            </a:r>
            <a:r>
              <a:rPr lang="ru-RU" sz="3600" dirty="0"/>
              <a:t> </a:t>
            </a:r>
            <a:r>
              <a:rPr lang="ru-RU" sz="3600" dirty="0" smtClean="0"/>
              <a:t>            </a:t>
            </a:r>
            <a:r>
              <a:rPr lang="ru-RU" sz="3600" b="1" i="1" dirty="0" smtClean="0"/>
              <a:t>Коссовский </a:t>
            </a:r>
            <a:r>
              <a:rPr lang="ru-RU" sz="3600" b="1" i="1" dirty="0"/>
              <a:t>замок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67544" y="4175032"/>
            <a:ext cx="849694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 </a:t>
            </a:r>
            <a:r>
              <a:rPr lang="ru-RU" sz="1600" b="1" i="1" dirty="0"/>
              <a:t>Коссовский </a:t>
            </a:r>
            <a:r>
              <a:rPr lang="ru-RU" sz="1600" b="1" i="1" dirty="0" smtClean="0"/>
              <a:t>Замок построил </a:t>
            </a:r>
            <a:r>
              <a:rPr lang="ru-RU" sz="1600" b="1" i="1" dirty="0"/>
              <a:t>на собственные средства в 1838 году </a:t>
            </a:r>
            <a:r>
              <a:rPr lang="ru-RU" sz="1600" b="1" i="1" dirty="0" smtClean="0"/>
              <a:t>воевод Казимир </a:t>
            </a:r>
            <a:r>
              <a:rPr lang="ru-RU" sz="1600" b="1" i="1" dirty="0" err="1"/>
              <a:t>Пусловский</a:t>
            </a:r>
            <a:r>
              <a:rPr lang="ru-RU" sz="1600" b="1" i="1" dirty="0"/>
              <a:t>, </a:t>
            </a:r>
            <a:r>
              <a:rPr lang="ru-RU" sz="1600" b="1" i="1" dirty="0" smtClean="0"/>
              <a:t>однако </a:t>
            </a:r>
            <a:r>
              <a:rPr lang="ru-RU" sz="1600" b="1" i="1" dirty="0"/>
              <a:t>позже его внук проиграл дворец в карты.</a:t>
            </a:r>
          </a:p>
          <a:p>
            <a:r>
              <a:rPr lang="ru-RU" sz="1600" b="1" i="1" dirty="0" smtClean="0"/>
              <a:t>Изначально </a:t>
            </a:r>
            <a:r>
              <a:rPr lang="ru-RU" sz="1600" b="1" i="1" dirty="0"/>
              <a:t>во дворце было 132 комнаты: каждый год два с половиной дня солнце освещает полностью одну комнату. А каждая из 12 башен замка символизирует месяц года. Коссовским замком связано много легенд. Самой распространенной является наличие подземного широкого тоннеля между дворцом и резиденцией </a:t>
            </a:r>
            <a:r>
              <a:rPr lang="ru-RU" sz="1600" b="1" i="1" dirty="0" err="1"/>
              <a:t>Сапегов</a:t>
            </a:r>
            <a:r>
              <a:rPr lang="ru-RU" sz="1600" b="1" i="1" dirty="0"/>
              <a:t> в Ружанах.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948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48680"/>
            <a:ext cx="7056784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76672"/>
            <a:ext cx="8136904" cy="542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2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284984"/>
            <a:ext cx="6784848" cy="792088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+mn-lt"/>
              </a:rPr>
              <a:t>          </a:t>
            </a:r>
            <a:r>
              <a:rPr lang="ru-RU" sz="3600" b="1" i="1" dirty="0" err="1" smtClean="0">
                <a:latin typeface="+mn-lt"/>
              </a:rPr>
              <a:t>Новогрудский</a:t>
            </a:r>
            <a:r>
              <a:rPr lang="ru-RU" sz="3600" b="1" i="1" dirty="0" smtClean="0">
                <a:latin typeface="+mn-lt"/>
              </a:rPr>
              <a:t> </a:t>
            </a:r>
            <a:r>
              <a:rPr lang="ru-RU" sz="3600" b="1" i="1" dirty="0">
                <a:latin typeface="+mn-lt"/>
              </a:rPr>
              <a:t>замок</a:t>
            </a:r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0" b="21160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3568" y="4077072"/>
            <a:ext cx="7391400" cy="2028998"/>
          </a:xfrm>
        </p:spPr>
        <p:txBody>
          <a:bodyPr>
            <a:normAutofit/>
          </a:bodyPr>
          <a:lstStyle/>
          <a:p>
            <a:r>
              <a:rPr lang="ru-RU" b="1" i="1" dirty="0" err="1">
                <a:solidFill>
                  <a:srgbClr val="FF0000"/>
                </a:solidFill>
              </a:rPr>
              <a:t>Новогрудский</a:t>
            </a:r>
            <a:r>
              <a:rPr lang="ru-RU" b="1" i="1" dirty="0">
                <a:solidFill>
                  <a:srgbClr val="FF0000"/>
                </a:solidFill>
              </a:rPr>
              <a:t> замок </a:t>
            </a:r>
            <a:r>
              <a:rPr lang="ru-RU" b="1" i="1" dirty="0"/>
              <a:t>— руины замка, расположенные в Белоруссии, в городе </a:t>
            </a:r>
            <a:r>
              <a:rPr lang="ru-RU" b="1" i="1" dirty="0" err="1"/>
              <a:t>Новогрудке</a:t>
            </a:r>
            <a:r>
              <a:rPr lang="ru-RU" b="1" i="1" dirty="0"/>
              <a:t> на склонах Замковой горы. Уникальный памятник оборонительной архитектуры эпохи средневековья, древний центр </a:t>
            </a:r>
            <a:r>
              <a:rPr lang="ru-RU" b="1" i="1" dirty="0" err="1"/>
              <a:t>Новогрудка</a:t>
            </a:r>
            <a:r>
              <a:rPr lang="ru-RU" b="1" i="1" dirty="0"/>
              <a:t>, резиденция великих князей Великого княжества Литовского. </a:t>
            </a:r>
            <a:r>
              <a:rPr lang="ru-RU" b="1" i="1" dirty="0" smtClean="0"/>
              <a:t>Сохранились </a:t>
            </a:r>
            <a:r>
              <a:rPr lang="ru-RU" b="1" i="1" dirty="0"/>
              <a:t>фундамент и остатки </a:t>
            </a:r>
            <a:r>
              <a:rPr lang="ru-RU" b="1" i="1" dirty="0" smtClean="0"/>
              <a:t>стен.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38128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56992"/>
            <a:ext cx="7648944" cy="79208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                   Новый </a:t>
            </a:r>
            <a:r>
              <a:rPr lang="ru-RU" dirty="0"/>
              <a:t>замок</a:t>
            </a: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6" b="20146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11560" y="4005064"/>
            <a:ext cx="7391400" cy="2156048"/>
          </a:xfrm>
        </p:spPr>
        <p:txBody>
          <a:bodyPr>
            <a:noAutofit/>
          </a:bodyPr>
          <a:lstStyle/>
          <a:p>
            <a:r>
              <a:rPr lang="ru-RU" sz="1600" b="1" i="1" dirty="0" err="1">
                <a:solidFill>
                  <a:srgbClr val="FF0000"/>
                </a:solidFill>
              </a:rPr>
              <a:t>Но́вый</a:t>
            </a:r>
            <a:r>
              <a:rPr lang="ru-RU" sz="1600" b="1" i="1" dirty="0">
                <a:solidFill>
                  <a:srgbClr val="FF0000"/>
                </a:solidFill>
              </a:rPr>
              <a:t> </a:t>
            </a:r>
            <a:r>
              <a:rPr lang="ru-RU" sz="1600" b="1" i="1" dirty="0" err="1">
                <a:solidFill>
                  <a:srgbClr val="FF0000"/>
                </a:solidFill>
              </a:rPr>
              <a:t>за́мок</a:t>
            </a:r>
            <a:r>
              <a:rPr lang="ru-RU" sz="1600" b="1" i="1" dirty="0">
                <a:solidFill>
                  <a:srgbClr val="FF0000"/>
                </a:solidFill>
              </a:rPr>
              <a:t> в </a:t>
            </a:r>
            <a:r>
              <a:rPr lang="ru-RU" sz="1600" b="1" i="1" dirty="0" err="1">
                <a:solidFill>
                  <a:srgbClr val="FF0000"/>
                </a:solidFill>
              </a:rPr>
              <a:t>Гро́дно</a:t>
            </a:r>
            <a:r>
              <a:rPr lang="ru-RU" sz="1600" b="1" i="1" dirty="0">
                <a:solidFill>
                  <a:srgbClr val="FF0000"/>
                </a:solidFill>
              </a:rPr>
              <a:t> </a:t>
            </a:r>
            <a:r>
              <a:rPr lang="ru-RU" sz="1600" b="1" i="1" dirty="0"/>
              <a:t>— новый королевский дворец, построенный в Гродно, напротив старого дворца </a:t>
            </a:r>
            <a:r>
              <a:rPr lang="ru-RU" sz="1600" b="1" i="1" dirty="0" smtClean="0"/>
              <a:t>в </a:t>
            </a:r>
            <a:r>
              <a:rPr lang="ru-RU" sz="1600" b="1" i="1" dirty="0"/>
              <a:t>1734—1751 </a:t>
            </a:r>
            <a:r>
              <a:rPr lang="ru-RU" sz="1600" b="1" i="1" dirty="0" smtClean="0"/>
              <a:t>годах</a:t>
            </a:r>
            <a:endParaRPr lang="ru-RU" sz="1600" b="1" i="1" dirty="0"/>
          </a:p>
          <a:p>
            <a:r>
              <a:rPr lang="ru-RU" sz="1600" b="1" i="1" dirty="0"/>
              <a:t>В одной части дворца находились королевские покои</a:t>
            </a:r>
            <a:r>
              <a:rPr lang="ru-RU" sz="1600" b="1" i="1" dirty="0" smtClean="0"/>
              <a:t>, </a:t>
            </a:r>
            <a:r>
              <a:rPr lang="ru-RU" sz="1600" b="1" i="1" dirty="0"/>
              <a:t>а другой — помещения, предназначенные для заседаний </a:t>
            </a:r>
            <a:r>
              <a:rPr lang="ru-RU" sz="1600" b="1" i="1" dirty="0" smtClean="0"/>
              <a:t>сейма.</a:t>
            </a:r>
          </a:p>
          <a:p>
            <a:r>
              <a:rPr lang="ru-RU" sz="1600" b="1" i="1" dirty="0" smtClean="0"/>
              <a:t>В </a:t>
            </a:r>
            <a:r>
              <a:rPr lang="ru-RU" sz="1600" b="1" i="1" dirty="0"/>
              <a:t>июле 1944 </a:t>
            </a:r>
            <a:r>
              <a:rPr lang="ru-RU" sz="1600" b="1" i="1" dirty="0" smtClean="0"/>
              <a:t>года </a:t>
            </a:r>
            <a:r>
              <a:rPr lang="ru-RU" sz="1600" b="1" i="1" dirty="0"/>
              <a:t>здание сгорело в результате военных действий. Вновь отстроено к 1952 году в стиле советского </a:t>
            </a:r>
            <a:r>
              <a:rPr lang="ru-RU" sz="1600" b="1" i="1" dirty="0" smtClean="0"/>
              <a:t>неоклассицизма. </a:t>
            </a:r>
            <a:r>
              <a:rPr lang="ru-RU" sz="1600" b="1" i="1" dirty="0"/>
              <a:t>В настоящее время там размещается часть экспозиции Гродненского историко-археологического музея. </a:t>
            </a:r>
          </a:p>
        </p:txBody>
      </p:sp>
    </p:spTree>
    <p:extLst>
      <p:ext uri="{BB962C8B-B14F-4D97-AF65-F5344CB8AC3E}">
        <p14:creationId xmlns:p14="http://schemas.microsoft.com/office/powerpoint/2010/main" val="9176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76672"/>
            <a:ext cx="8002860" cy="53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48680"/>
            <a:ext cx="8091868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4664"/>
            <a:ext cx="8496944" cy="56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3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476672"/>
            <a:ext cx="6781800" cy="5184576"/>
          </a:xfrm>
        </p:spPr>
        <p:txBody>
          <a:bodyPr>
            <a:noAutofit/>
          </a:bodyPr>
          <a:lstStyle/>
          <a:p>
            <a:r>
              <a:rPr lang="ru-RU" sz="2800" dirty="0" smtClean="0"/>
              <a:t>Вывод</a:t>
            </a:r>
            <a:r>
              <a:rPr lang="en-US" sz="2800" dirty="0" smtClean="0"/>
              <a:t>:</a:t>
            </a:r>
            <a:r>
              <a:rPr lang="ru-RU" sz="2800" dirty="0"/>
              <a:t>Замки отражают разные периоды истории, стили архитектуры и культурные традиции. Они способствуют развитию туризма и экономики страны, являются местами проведения культурных мероприятий, а также помогают сохранять и передавать историческую память о прошлом Беларуси, что является важным для формирования национальной идентичности и культурного наследия.</a:t>
            </a:r>
          </a:p>
        </p:txBody>
      </p:sp>
    </p:spTree>
    <p:extLst>
      <p:ext uri="{BB962C8B-B14F-4D97-AF65-F5344CB8AC3E}">
        <p14:creationId xmlns:p14="http://schemas.microsoft.com/office/powerpoint/2010/main" val="269835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2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04664"/>
            <a:ext cx="756084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76672"/>
            <a:ext cx="7602910" cy="56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20688"/>
            <a:ext cx="7606553" cy="472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7607764" cy="24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3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28" y="1304360"/>
            <a:ext cx="5718544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792</Words>
  <Application>Microsoft Office PowerPoint</Application>
  <PresentationFormat>Экран (4:3)</PresentationFormat>
  <Paragraphs>34</Paragraphs>
  <Slides>42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Corbel</vt:lpstr>
      <vt:lpstr>Impact</vt:lpstr>
      <vt:lpstr>Times New Roman</vt:lpstr>
      <vt:lpstr>NewsPrint</vt:lpstr>
      <vt:lpstr>Замки Беларуси </vt:lpstr>
      <vt:lpstr>Мирский замок был сооружен в этом местечке в середине 16-го века,однако его владельцы постоянно менялись. Старинные стены и аллеи хранят много историй, но сейчас часто используют в качестве декораций для съемок фильмов, чему способствует тот факт, что в конструкции Мирского замка можно увидеть редкое сочетание готики, барокко и ренессанса.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Фестиваль в Мирском замке «Mirum Music Festival»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Фестиваль исторической реконструкции «Несвижская фортеция» в Несвижском замке </vt:lpstr>
      <vt:lpstr>Презентация PowerPoint</vt:lpstr>
      <vt:lpstr>                 Брестская крепость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 нашему времени сохранились главный и восточный корпуса, а также брама и боковые флигели. На территории дворцового комплекса проходит ежегодный фестиваль «Ружанская брама», собирающий тысячи гостей не только с Беларуси, но и со всей Европы.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   Лидский замок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 Новогрудский замок</vt:lpstr>
      <vt:lpstr>                    Новый замок</vt:lpstr>
      <vt:lpstr>Презентация PowerPoint</vt:lpstr>
      <vt:lpstr>Презентация PowerPoint</vt:lpstr>
      <vt:lpstr>Вывод:Замки отражают разные периоды истории, стили архитектуры и культурные традиции. Они способствуют развитию туризма и экономики страны, являются местами проведения культурных мероприятий, а также помогают сохранять и передавать историческую память о прошлом Беларуси, что является важным для формирования национальной идентичности и культурного наследия.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Замки Беларуси </dc:title>
  <dc:creator>Олечка</dc:creator>
  <cp:lastModifiedBy>User</cp:lastModifiedBy>
  <cp:revision>44</cp:revision>
  <dcterms:created xsi:type="dcterms:W3CDTF">2018-12-09T21:08:37Z</dcterms:created>
  <dcterms:modified xsi:type="dcterms:W3CDTF">2023-03-28T14:08:36Z</dcterms:modified>
</cp:coreProperties>
</file>